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5b816fb88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5b816fb8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5b816fb8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5b816fb8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5b816fb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5b816fb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5b816fb8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5b816fb8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b816fb8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b816fb8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5b816fb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5b816fb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5b816fb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5b816fb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5b816fb8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5b816fb8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ff34c6e2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ff34c6e2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ff34c6e2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ff34c6e2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5b816fb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5b816fb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5b816f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5b816f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5b816fb8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5b816fb8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5b816f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5b816f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5b816fb8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5b816fb8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5b816fb88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5b816fb8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535688" y="1592850"/>
            <a:ext cx="62133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FFFFF"/>
                </a:highlight>
              </a:rPr>
              <a:t>Authorship Attribution using ML</a:t>
            </a:r>
            <a:endParaRPr sz="2300"/>
          </a:p>
          <a:p>
            <a:pPr indent="0" lvl="0" marL="0" rtl="0" algn="ctr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descr="Icon&#10;&#10;Description automatically generated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13" y="158250"/>
            <a:ext cx="19716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890300" y="3210950"/>
            <a:ext cx="5363400" cy="21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Zeinab Hussein Keserwan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42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Mohammed Adnan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Kartik Banga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Harish Nair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42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Vectorization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Bag-of-Words: It starts with the creation of a vocabulary of all unique words present in the corpus. Each document is then transformed into a vector, where elements of the vector represent the frequency of each word in the document.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N-grams: </a:t>
            </a:r>
            <a:r>
              <a:rPr lang="en"/>
              <a:t>It starts with the creation of a vocabulary of all unique single words and two-word combinations present in the corpus. Each document is then transformed into a vector, where elements of the vector represent the frequency of each n-gram in the document.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TF-IDF: It creates a document-term matrix where each row corresponds to a document, and each column corresponds to a unique term in the entire corpus. The TF-IDF value for each term in a document is calculated as the product of its term frequency (TF), which is  how often a term appears in a specific document, and its inverse document frequency (IDF), which penalizes terms that are too common across all documents.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/>
              <a:t>Classification Models:</a:t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5">
                <a:solidFill>
                  <a:schemeClr val="dk2"/>
                </a:solidFill>
                <a:highlight>
                  <a:schemeClr val="lt1"/>
                </a:highlight>
              </a:rPr>
              <a:t>1. KNN </a:t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5">
                <a:solidFill>
                  <a:schemeClr val="dk2"/>
                </a:solidFill>
                <a:highlight>
                  <a:schemeClr val="lt1"/>
                </a:highlight>
              </a:rPr>
              <a:t>2. Naive Bias</a:t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5">
                <a:solidFill>
                  <a:schemeClr val="dk2"/>
                </a:solidFill>
                <a:highlight>
                  <a:schemeClr val="lt1"/>
                </a:highlight>
              </a:rPr>
              <a:t>3. Decision Trees</a:t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5">
                <a:solidFill>
                  <a:schemeClr val="dk2"/>
                </a:solidFill>
                <a:highlight>
                  <a:schemeClr val="lt1"/>
                </a:highlight>
              </a:rPr>
              <a:t>4. Random Forest</a:t>
            </a:r>
            <a:endParaRPr sz="2845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5">
                <a:solidFill>
                  <a:schemeClr val="dk2"/>
                </a:solidFill>
                <a:highlight>
                  <a:schemeClr val="lt1"/>
                </a:highlight>
              </a:rPr>
              <a:t>5. Multinomial Logistic regression</a:t>
            </a:r>
            <a:endParaRPr sz="4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models on BOW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" y="1253375"/>
            <a:ext cx="45207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50" y="1253375"/>
            <a:ext cx="4363599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models on TFIDF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0" y="1396050"/>
            <a:ext cx="4311600" cy="31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99" y="1357263"/>
            <a:ext cx="3882250" cy="32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models on NGRAM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5" y="1336675"/>
            <a:ext cx="4572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225" y="1336676"/>
            <a:ext cx="4282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 comparison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Accuracy</a:t>
            </a:r>
            <a:endParaRPr b="1"/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F1 - Score</a:t>
            </a:r>
            <a:endParaRPr b="1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88" y="1662513"/>
            <a:ext cx="3652225" cy="2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238" y="1667238"/>
            <a:ext cx="3652225" cy="238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Champion model evaluation……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Multinomial Naive bayes with Ngram embedding on lemmatized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700" y="1387625"/>
            <a:ext cx="3625225" cy="31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50" y="1431650"/>
            <a:ext cx="3552825" cy="27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585675" y="4271575"/>
            <a:ext cx="4214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Word Embedding techniques: BOW, TF-IDF, Uni-gram, Bi-gram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700750" y="1880400"/>
            <a:ext cx="37425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 Used                    </a:t>
            </a:r>
            <a:endParaRPr/>
          </a:p>
          <a:p>
            <a:pPr indent="0" lvl="0" marL="5029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Well known books from Harvard Classics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“The Alchemist” by Ben Jonson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“Apology” by Plato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“Don Quixote” by Miguel de Cervantes Saavedra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“David Copperfield” by Charles Dickens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“The Odyssey” by Homer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“Crime and Punishment” by Fyodor Dostoyevsky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3437875"/>
            <a:ext cx="267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Analysis</a:t>
            </a:r>
            <a:endParaRPr b="1"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Length analysis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Sentiment analysis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Frequent words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45125" y="651425"/>
            <a:ext cx="4443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 partitions</a:t>
            </a:r>
            <a:endParaRPr sz="2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Removed punctuations and stop words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Applied word tokenization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Lemmatization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615275" y="2519050"/>
            <a:ext cx="4528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Feature Engineering - Vectorization</a:t>
            </a:r>
            <a:endParaRPr b="1"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BOW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TFIDF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NGRAMS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WORD2VEC - failed baseline model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DOC2VC- failed baseline model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9" name="Google Shape;69;p14"/>
          <p:cNvCxnSpPr>
            <a:endCxn id="67" idx="1"/>
          </p:cNvCxnSpPr>
          <p:nvPr/>
        </p:nvCxnSpPr>
        <p:spPr>
          <a:xfrm>
            <a:off x="3819625" y="1323125"/>
            <a:ext cx="925500" cy="1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4"/>
          <p:cNvCxnSpPr/>
          <p:nvPr/>
        </p:nvCxnSpPr>
        <p:spPr>
          <a:xfrm flipH="1">
            <a:off x="2531425" y="2234325"/>
            <a:ext cx="2560800" cy="16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4"/>
          <p:cNvCxnSpPr/>
          <p:nvPr/>
        </p:nvCxnSpPr>
        <p:spPr>
          <a:xfrm flipH="1" rot="10800000">
            <a:off x="2374150" y="3836925"/>
            <a:ext cx="2121000" cy="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602050" y="113925"/>
            <a:ext cx="5752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Classification Models:</a:t>
            </a:r>
            <a:endParaRPr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1. KNN 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2. Naive Bias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3. Decision Trees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4. Random Forest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5. Multinomial Logistic regression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2C6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245800" y="919325"/>
            <a:ext cx="485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399175" y="20424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Champion model……</a:t>
            </a:r>
            <a:endParaRPr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Naive bayes with bigram embedding</a:t>
            </a:r>
            <a:endParaRPr sz="18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79" name="Google Shape;79;p15"/>
          <p:cNvCxnSpPr>
            <a:endCxn id="78" idx="1"/>
          </p:cNvCxnSpPr>
          <p:nvPr/>
        </p:nvCxnSpPr>
        <p:spPr>
          <a:xfrm>
            <a:off x="1997075" y="1718925"/>
            <a:ext cx="2402100" cy="106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used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675" y="2037500"/>
            <a:ext cx="1296450" cy="19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737" y="2042237"/>
            <a:ext cx="1296450" cy="198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625" y="2048049"/>
            <a:ext cx="1296450" cy="19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513" y="2037500"/>
            <a:ext cx="1374200" cy="199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512" y="2044525"/>
            <a:ext cx="1245525" cy="198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7125" y="2048050"/>
            <a:ext cx="1374200" cy="19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50" y="1136788"/>
            <a:ext cx="25241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63" y="1170125"/>
            <a:ext cx="2524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888" y="1222150"/>
            <a:ext cx="2305554" cy="18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075" y="3227525"/>
            <a:ext cx="2204469" cy="17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2144" y="3227525"/>
            <a:ext cx="2268676" cy="17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Length Analysis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50" y="1440225"/>
            <a:ext cx="252412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300" y="1440225"/>
            <a:ext cx="25241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Sentiment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Frequency Analysis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0" y="1451688"/>
            <a:ext cx="269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213" y="1451700"/>
            <a:ext cx="269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300" y="1446938"/>
            <a:ext cx="26955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00" y="3170113"/>
            <a:ext cx="26955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6263" y="3165363"/>
            <a:ext cx="2695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3725" y="3165338"/>
            <a:ext cx="269557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Frequency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9588"/>
            <a:ext cx="28098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550" y="1779600"/>
            <a:ext cx="28098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425" y="1779588"/>
            <a:ext cx="28098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Frequency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75" y="1843150"/>
            <a:ext cx="28098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550" y="1843138"/>
            <a:ext cx="28098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425" y="1843150"/>
            <a:ext cx="28098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